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B5D4B-F418-B9F4-24EE-07AE953A1502}" v="443" dt="2021-08-20T15:28:07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Heather M" userId="S::campbehm@buffalostate.edu::42863e38-3a9e-4364-9eec-701cfe8ec350" providerId="AD" clId="Web-{DCEB5D4B-F418-B9F4-24EE-07AE953A1502}"/>
    <pc:docChg chg="addSld modSld">
      <pc:chgData name="Campbell, Heather M" userId="S::campbehm@buffalostate.edu::42863e38-3a9e-4364-9eec-701cfe8ec350" providerId="AD" clId="Web-{DCEB5D4B-F418-B9F4-24EE-07AE953A1502}" dt="2021-08-20T15:28:07.301" v="261" actId="1076"/>
      <pc:docMkLst>
        <pc:docMk/>
      </pc:docMkLst>
      <pc:sldChg chg="addSp modSp">
        <pc:chgData name="Campbell, Heather M" userId="S::campbehm@buffalostate.edu::42863e38-3a9e-4364-9eec-701cfe8ec350" providerId="AD" clId="Web-{DCEB5D4B-F418-B9F4-24EE-07AE953A1502}" dt="2021-08-20T15:19:39.444" v="21" actId="1076"/>
        <pc:sldMkLst>
          <pc:docMk/>
          <pc:sldMk cId="0" sldId="256"/>
        </pc:sldMkLst>
        <pc:spChg chg="add mod">
          <ac:chgData name="Campbell, Heather M" userId="S::campbehm@buffalostate.edu::42863e38-3a9e-4364-9eec-701cfe8ec350" providerId="AD" clId="Web-{DCEB5D4B-F418-B9F4-24EE-07AE953A1502}" dt="2021-08-20T15:19:39.444" v="21" actId="1076"/>
          <ac:spMkLst>
            <pc:docMk/>
            <pc:sldMk cId="0" sldId="256"/>
            <ac:spMk id="2" creationId="{30970AE5-F477-48B3-AAF6-1481B0BECC12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0:37.289" v="24" actId="20577"/>
        <pc:sldMkLst>
          <pc:docMk/>
          <pc:sldMk cId="0" sldId="257"/>
        </pc:sldMkLst>
        <pc:spChg chg="mod">
          <ac:chgData name="Campbell, Heather M" userId="S::campbehm@buffalostate.edu::42863e38-3a9e-4364-9eec-701cfe8ec350" providerId="AD" clId="Web-{DCEB5D4B-F418-B9F4-24EE-07AE953A1502}" dt="2021-08-20T15:20:37.289" v="24" actId="20577"/>
          <ac:spMkLst>
            <pc:docMk/>
            <pc:sldMk cId="0" sldId="257"/>
            <ac:spMk id="161" creationId="{00000000-0000-0000-0000-000000000000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6:16.688" v="242" actId="20577"/>
        <pc:sldMkLst>
          <pc:docMk/>
          <pc:sldMk cId="0" sldId="258"/>
        </pc:sldMkLst>
        <pc:spChg chg="mod">
          <ac:chgData name="Campbell, Heather M" userId="S::campbehm@buffalostate.edu::42863e38-3a9e-4364-9eec-701cfe8ec350" providerId="AD" clId="Web-{DCEB5D4B-F418-B9F4-24EE-07AE953A1502}" dt="2021-08-20T15:26:16.688" v="242" actId="20577"/>
          <ac:spMkLst>
            <pc:docMk/>
            <pc:sldMk cId="0" sldId="258"/>
            <ac:spMk id="163" creationId="{00000000-0000-0000-0000-000000000000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7:25.721" v="258" actId="1076"/>
        <pc:sldMkLst>
          <pc:docMk/>
          <pc:sldMk cId="0" sldId="259"/>
        </pc:sldMkLst>
        <pc:spChg chg="mod">
          <ac:chgData name="Campbell, Heather M" userId="S::campbehm@buffalostate.edu::42863e38-3a9e-4364-9eec-701cfe8ec350" providerId="AD" clId="Web-{DCEB5D4B-F418-B9F4-24EE-07AE953A1502}" dt="2021-08-20T15:27:25.721" v="258" actId="1076"/>
          <ac:spMkLst>
            <pc:docMk/>
            <pc:sldMk cId="0" sldId="259"/>
            <ac:spMk id="167" creationId="{00000000-0000-0000-0000-000000000000}"/>
          </ac:spMkLst>
        </pc:spChg>
      </pc:sldChg>
      <pc:sldChg chg="addSp modSp">
        <pc:chgData name="Campbell, Heather M" userId="S::campbehm@buffalostate.edu::42863e38-3a9e-4364-9eec-701cfe8ec350" providerId="AD" clId="Web-{DCEB5D4B-F418-B9F4-24EE-07AE953A1502}" dt="2021-08-20T15:27:32.550" v="260" actId="1076"/>
        <pc:sldMkLst>
          <pc:docMk/>
          <pc:sldMk cId="0" sldId="261"/>
        </pc:sldMkLst>
        <pc:spChg chg="add mod">
          <ac:chgData name="Campbell, Heather M" userId="S::campbehm@buffalostate.edu::42863e38-3a9e-4364-9eec-701cfe8ec350" providerId="AD" clId="Web-{DCEB5D4B-F418-B9F4-24EE-07AE953A1502}" dt="2021-08-20T15:27:32.550" v="260" actId="1076"/>
          <ac:spMkLst>
            <pc:docMk/>
            <pc:sldMk cId="0" sldId="261"/>
            <ac:spMk id="2" creationId="{FC3BE63B-4A24-49E9-9CC2-152DB38E373E}"/>
          </ac:spMkLst>
        </pc:spChg>
        <pc:spChg chg="mod">
          <ac:chgData name="Campbell, Heather M" userId="S::campbehm@buffalostate.edu::42863e38-3a9e-4364-9eec-701cfe8ec350" providerId="AD" clId="Web-{DCEB5D4B-F418-B9F4-24EE-07AE953A1502}" dt="2021-08-20T15:27:16.331" v="257" actId="20577"/>
          <ac:spMkLst>
            <pc:docMk/>
            <pc:sldMk cId="0" sldId="261"/>
            <ac:spMk id="174" creationId="{00000000-0000-0000-0000-000000000000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7:09.721" v="253" actId="20577"/>
        <pc:sldMkLst>
          <pc:docMk/>
          <pc:sldMk cId="0" sldId="262"/>
        </pc:sldMkLst>
        <pc:spChg chg="mod">
          <ac:chgData name="Campbell, Heather M" userId="S::campbehm@buffalostate.edu::42863e38-3a9e-4364-9eec-701cfe8ec350" providerId="AD" clId="Web-{DCEB5D4B-F418-B9F4-24EE-07AE953A1502}" dt="2021-08-20T15:27:09.721" v="253" actId="20577"/>
          <ac:spMkLst>
            <pc:docMk/>
            <pc:sldMk cId="0" sldId="262"/>
            <ac:spMk id="176" creationId="{00000000-0000-0000-0000-000000000000}"/>
          </ac:spMkLst>
        </pc:spChg>
      </pc:sldChg>
      <pc:sldChg chg="addSp modSp">
        <pc:chgData name="Campbell, Heather M" userId="S::campbehm@buffalostate.edu::42863e38-3a9e-4364-9eec-701cfe8ec350" providerId="AD" clId="Web-{DCEB5D4B-F418-B9F4-24EE-07AE953A1502}" dt="2021-08-20T15:26:47.330" v="244" actId="20577"/>
        <pc:sldMkLst>
          <pc:docMk/>
          <pc:sldMk cId="0" sldId="263"/>
        </pc:sldMkLst>
        <pc:spChg chg="add">
          <ac:chgData name="Campbell, Heather M" userId="S::campbehm@buffalostate.edu::42863e38-3a9e-4364-9eec-701cfe8ec350" providerId="AD" clId="Web-{DCEB5D4B-F418-B9F4-24EE-07AE953A1502}" dt="2021-08-20T15:26:43.830" v="243"/>
          <ac:spMkLst>
            <pc:docMk/>
            <pc:sldMk cId="0" sldId="263"/>
            <ac:spMk id="2" creationId="{934CBA0C-A152-40EA-9972-CB130693B87B}"/>
          </ac:spMkLst>
        </pc:spChg>
        <pc:spChg chg="mod">
          <ac:chgData name="Campbell, Heather M" userId="S::campbehm@buffalostate.edu::42863e38-3a9e-4364-9eec-701cfe8ec350" providerId="AD" clId="Web-{DCEB5D4B-F418-B9F4-24EE-07AE953A1502}" dt="2021-08-20T15:26:47.330" v="244" actId="20577"/>
          <ac:spMkLst>
            <pc:docMk/>
            <pc:sldMk cId="0" sldId="263"/>
            <ac:spMk id="178" creationId="{00000000-0000-0000-0000-000000000000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6:54.189" v="246" actId="20577"/>
        <pc:sldMkLst>
          <pc:docMk/>
          <pc:sldMk cId="0" sldId="264"/>
        </pc:sldMkLst>
        <pc:spChg chg="mod">
          <ac:chgData name="Campbell, Heather M" userId="S::campbehm@buffalostate.edu::42863e38-3a9e-4364-9eec-701cfe8ec350" providerId="AD" clId="Web-{DCEB5D4B-F418-B9F4-24EE-07AE953A1502}" dt="2021-08-20T15:26:54.189" v="246" actId="20577"/>
          <ac:spMkLst>
            <pc:docMk/>
            <pc:sldMk cId="0" sldId="264"/>
            <ac:spMk id="180" creationId="{00000000-0000-0000-0000-000000000000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6:57.471" v="248" actId="20577"/>
        <pc:sldMkLst>
          <pc:docMk/>
          <pc:sldMk cId="0" sldId="265"/>
        </pc:sldMkLst>
        <pc:spChg chg="mod">
          <ac:chgData name="Campbell, Heather M" userId="S::campbehm@buffalostate.edu::42863e38-3a9e-4364-9eec-701cfe8ec350" providerId="AD" clId="Web-{DCEB5D4B-F418-B9F4-24EE-07AE953A1502}" dt="2021-08-20T15:26:57.471" v="248" actId="20577"/>
          <ac:spMkLst>
            <pc:docMk/>
            <pc:sldMk cId="0" sldId="265"/>
            <ac:spMk id="182" creationId="{00000000-0000-0000-0000-000000000000}"/>
          </ac:spMkLst>
        </pc:spChg>
      </pc:sldChg>
      <pc:sldChg chg="addSp modSp">
        <pc:chgData name="Campbell, Heather M" userId="S::campbehm@buffalostate.edu::42863e38-3a9e-4364-9eec-701cfe8ec350" providerId="AD" clId="Web-{DCEB5D4B-F418-B9F4-24EE-07AE953A1502}" dt="2021-08-20T15:27:04.533" v="251" actId="20577"/>
        <pc:sldMkLst>
          <pc:docMk/>
          <pc:sldMk cId="0" sldId="266"/>
        </pc:sldMkLst>
        <pc:spChg chg="add">
          <ac:chgData name="Campbell, Heather M" userId="S::campbehm@buffalostate.edu::42863e38-3a9e-4364-9eec-701cfe8ec350" providerId="AD" clId="Web-{DCEB5D4B-F418-B9F4-24EE-07AE953A1502}" dt="2021-08-20T15:26:58.408" v="249"/>
          <ac:spMkLst>
            <pc:docMk/>
            <pc:sldMk cId="0" sldId="266"/>
            <ac:spMk id="2" creationId="{1AA26878-4B8A-4A9A-8C80-4CDEC21484E4}"/>
          </ac:spMkLst>
        </pc:spChg>
        <pc:spChg chg="mod">
          <ac:chgData name="Campbell, Heather M" userId="S::campbehm@buffalostate.edu::42863e38-3a9e-4364-9eec-701cfe8ec350" providerId="AD" clId="Web-{DCEB5D4B-F418-B9F4-24EE-07AE953A1502}" dt="2021-08-20T15:27:04.533" v="251" actId="20577"/>
          <ac:spMkLst>
            <pc:docMk/>
            <pc:sldMk cId="0" sldId="266"/>
            <ac:spMk id="184" creationId="{00000000-0000-0000-0000-000000000000}"/>
          </ac:spMkLst>
        </pc:spChg>
      </pc:sldChg>
      <pc:sldChg chg="modSp">
        <pc:chgData name="Campbell, Heather M" userId="S::campbehm@buffalostate.edu::42863e38-3a9e-4364-9eec-701cfe8ec350" providerId="AD" clId="Web-{DCEB5D4B-F418-B9F4-24EE-07AE953A1502}" dt="2021-08-20T15:28:07.301" v="261" actId="1076"/>
        <pc:sldMkLst>
          <pc:docMk/>
          <pc:sldMk cId="0" sldId="268"/>
        </pc:sldMkLst>
        <pc:spChg chg="mod">
          <ac:chgData name="Campbell, Heather M" userId="S::campbehm@buffalostate.edu::42863e38-3a9e-4364-9eec-701cfe8ec350" providerId="AD" clId="Web-{DCEB5D4B-F418-B9F4-24EE-07AE953A1502}" dt="2021-08-20T15:28:07.301" v="261" actId="1076"/>
          <ac:spMkLst>
            <pc:docMk/>
            <pc:sldMk cId="0" sldId="268"/>
            <ac:spMk id="192" creationId="{00000000-0000-0000-0000-000000000000}"/>
          </ac:spMkLst>
        </pc:spChg>
      </pc:sldChg>
      <pc:sldChg chg="addSp modSp add replId">
        <pc:chgData name="Campbell, Heather M" userId="S::campbehm@buffalostate.edu::42863e38-3a9e-4364-9eec-701cfe8ec350" providerId="AD" clId="Web-{DCEB5D4B-F418-B9F4-24EE-07AE953A1502}" dt="2021-08-20T15:26:04.173" v="241" actId="1076"/>
        <pc:sldMkLst>
          <pc:docMk/>
          <pc:sldMk cId="1891160200" sldId="276"/>
        </pc:sldMkLst>
        <pc:spChg chg="add mod">
          <ac:chgData name="Campbell, Heather M" userId="S::campbehm@buffalostate.edu::42863e38-3a9e-4364-9eec-701cfe8ec350" providerId="AD" clId="Web-{DCEB5D4B-F418-B9F4-24EE-07AE953A1502}" dt="2021-08-20T15:21:50.900" v="54" actId="1076"/>
          <ac:spMkLst>
            <pc:docMk/>
            <pc:sldMk cId="1891160200" sldId="276"/>
            <ac:spMk id="2" creationId="{6AC4D184-CCF5-45F1-BE56-53455D899E80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2:03.760" v="60" actId="20577"/>
          <ac:spMkLst>
            <pc:docMk/>
            <pc:sldMk cId="1891160200" sldId="276"/>
            <ac:spMk id="3" creationId="{E0D86B25-A178-4512-A3F0-1EDFD3ECE2A2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4:38.327" v="185" actId="1076"/>
          <ac:spMkLst>
            <pc:docMk/>
            <pc:sldMk cId="1891160200" sldId="276"/>
            <ac:spMk id="4" creationId="{D263A2CA-1045-4346-861C-9209BC219137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2:22.807" v="89" actId="14100"/>
          <ac:spMkLst>
            <pc:docMk/>
            <pc:sldMk cId="1891160200" sldId="276"/>
            <ac:spMk id="7" creationId="{7AA312C0-780F-48C0-9092-E3D68D504DC7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2:19.323" v="88" actId="20577"/>
          <ac:spMkLst>
            <pc:docMk/>
            <pc:sldMk cId="1891160200" sldId="276"/>
            <ac:spMk id="8" creationId="{B24F1984-2813-4494-92C1-53E46D2C8562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2:28.589" v="92" actId="14100"/>
          <ac:spMkLst>
            <pc:docMk/>
            <pc:sldMk cId="1891160200" sldId="276"/>
            <ac:spMk id="9" creationId="{898EF851-09D5-4070-9EAE-0C35F06C603F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2:35.152" v="95" actId="14100"/>
          <ac:spMkLst>
            <pc:docMk/>
            <pc:sldMk cId="1891160200" sldId="276"/>
            <ac:spMk id="10" creationId="{6D5E0EB1-744D-4169-B02D-F796AAA9CE8C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2:44.636" v="98" actId="14100"/>
          <ac:spMkLst>
            <pc:docMk/>
            <pc:sldMk cId="1891160200" sldId="276"/>
            <ac:spMk id="11" creationId="{6E57CE17-096A-47C5-BAD6-D9B768B573E4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3:12.512" v="140" actId="14100"/>
          <ac:spMkLst>
            <pc:docMk/>
            <pc:sldMk cId="1891160200" sldId="276"/>
            <ac:spMk id="12" creationId="{69480B63-E1B3-433E-B2CB-FA3582F238DE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3:26.043" v="145" actId="1076"/>
          <ac:spMkLst>
            <pc:docMk/>
            <pc:sldMk cId="1891160200" sldId="276"/>
            <ac:spMk id="13" creationId="{C0ABC89F-F16C-42D3-B509-1216FE5C1867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3:26.059" v="146" actId="1076"/>
          <ac:spMkLst>
            <pc:docMk/>
            <pc:sldMk cId="1891160200" sldId="276"/>
            <ac:spMk id="14" creationId="{816EF379-CA3C-4F67-A1D1-84576E726127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3:26.059" v="147" actId="1076"/>
          <ac:spMkLst>
            <pc:docMk/>
            <pc:sldMk cId="1891160200" sldId="276"/>
            <ac:spMk id="15" creationId="{33358B06-FE1E-44EF-888D-05F3E9433175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3:26.059" v="148" actId="1076"/>
          <ac:spMkLst>
            <pc:docMk/>
            <pc:sldMk cId="1891160200" sldId="276"/>
            <ac:spMk id="16" creationId="{823976DF-B07F-47CD-BD47-3E2D63715495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5:37.031" v="219" actId="20577"/>
          <ac:spMkLst>
            <pc:docMk/>
            <pc:sldMk cId="1891160200" sldId="276"/>
            <ac:spMk id="17" creationId="{E21AB9A9-E5C7-4FD0-824A-A5E789E15C0A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5:59.110" v="239" actId="1076"/>
          <ac:spMkLst>
            <pc:docMk/>
            <pc:sldMk cId="1891160200" sldId="276"/>
            <ac:spMk id="18" creationId="{EC18D996-5650-44D9-AE94-F29CB0586BA3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6:01.422" v="240" actId="1076"/>
          <ac:spMkLst>
            <pc:docMk/>
            <pc:sldMk cId="1891160200" sldId="276"/>
            <ac:spMk id="19" creationId="{AB310D6A-921D-4534-8E93-80E95A1D8050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6:04.173" v="241" actId="1076"/>
          <ac:spMkLst>
            <pc:docMk/>
            <pc:sldMk cId="1891160200" sldId="276"/>
            <ac:spMk id="20" creationId="{42A283F9-4D44-499E-9A9F-9FB88D6B014F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4:43.874" v="191" actId="20577"/>
          <ac:spMkLst>
            <pc:docMk/>
            <pc:sldMk cId="1891160200" sldId="276"/>
            <ac:spMk id="22" creationId="{848E3942-963D-439F-99ED-30694808F822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4:49.967" v="195" actId="20577"/>
          <ac:spMkLst>
            <pc:docMk/>
            <pc:sldMk cId="1891160200" sldId="276"/>
            <ac:spMk id="23" creationId="{ECCF6794-C8A3-419D-B595-1864943C9909}"/>
          </ac:spMkLst>
        </pc:spChg>
        <pc:spChg chg="add mod">
          <ac:chgData name="Campbell, Heather M" userId="S::campbehm@buffalostate.edu::42863e38-3a9e-4364-9eec-701cfe8ec350" providerId="AD" clId="Web-{DCEB5D4B-F418-B9F4-24EE-07AE953A1502}" dt="2021-08-20T15:24:57.530" v="198" actId="20577"/>
          <ac:spMkLst>
            <pc:docMk/>
            <pc:sldMk cId="1891160200" sldId="276"/>
            <ac:spMk id="24" creationId="{A8BD721A-133F-4749-B112-849330BB2157}"/>
          </ac:spMkLst>
        </pc:spChg>
        <pc:spChg chg="mod">
          <ac:chgData name="Campbell, Heather M" userId="S::campbehm@buffalostate.edu::42863e38-3a9e-4364-9eec-701cfe8ec350" providerId="AD" clId="Web-{DCEB5D4B-F418-B9F4-24EE-07AE953A1502}" dt="2021-08-20T15:21:00.868" v="27" actId="20577"/>
          <ac:spMkLst>
            <pc:docMk/>
            <pc:sldMk cId="1891160200" sldId="276"/>
            <ac:spMk id="16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93000" y="525564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D382D19-321B-465D-BF7C-62596B981251}" type="datetime">
              <a:rPr lang="en-US" sz="1000" b="0" strike="noStrike" spc="-1">
                <a:solidFill>
                  <a:srgbClr val="8B8B8B"/>
                </a:solidFill>
                <a:latin typeface="Calibri"/>
              </a:rPr>
              <a:t>8/20/2021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000" cy="301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6A2B3E0-14B1-4179-BF0C-CD7425415E85}" type="slidenum">
              <a:rPr lang="en-US" sz="10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7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hehanb/agile-scrum-kanban-scrumban-cheatsheet-sprint-artifacts-ceremonies-software-jira-trello-scrumage-pmbok-e669d5dbf6f3" TargetMode="External"/><Relationship Id="rId2" Type="http://schemas.openxmlformats.org/officeDocument/2006/relationships/hyperlink" Target="https://www.youtube.com/watch?v=D5FoRXGa8ic" TargetMode="Externa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www.ntaskmanager.com/blog/best-kanban-tools/" TargetMode="External"/><Relationship Id="rId4" Type="http://schemas.openxmlformats.org/officeDocument/2006/relationships/hyperlink" Target="https://www.visiontemenos.com/blog/agile-learning-series-scru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" descr="A picture containing 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6572520" y="1217520"/>
            <a:ext cx="3133440" cy="313344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1"/>
          <p:cNvSpPr/>
          <p:nvPr/>
        </p:nvSpPr>
        <p:spPr>
          <a:xfrm rot="1500000">
            <a:off x="-206280" y="-1980720"/>
            <a:ext cx="6230880" cy="8244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"/>
          <p:cNvSpPr/>
          <p:nvPr/>
        </p:nvSpPr>
        <p:spPr>
          <a:xfrm rot="1500000">
            <a:off x="-851760" y="-1934640"/>
            <a:ext cx="6230880" cy="82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665280" y="725760"/>
            <a:ext cx="4377240" cy="253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600" tIns="37800" rIns="75600" bIns="378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Project Management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665280" y="3387240"/>
            <a:ext cx="3445200" cy="95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600" tIns="37800" rIns="75600" bIns="378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Buffalo State Data Science and Analytics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70AE5-F477-48B3-AAF6-1481B0BECC12}"/>
              </a:ext>
            </a:extLst>
          </p:cNvPr>
          <p:cNvSpPr txBox="1"/>
          <p:nvPr/>
        </p:nvSpPr>
        <p:spPr>
          <a:xfrm>
            <a:off x="5963367" y="4783119"/>
            <a:ext cx="3638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Project Execution Frameworks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Kanban Life Cycle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Picture 4"/>
          <p:cNvPicPr/>
          <p:nvPr/>
        </p:nvPicPr>
        <p:blipFill>
          <a:blip r:embed="rId2"/>
          <a:stretch/>
        </p:blipFill>
        <p:spPr>
          <a:xfrm>
            <a:off x="907200" y="1282320"/>
            <a:ext cx="8265240" cy="41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Kanban Board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4"/>
          <p:cNvPicPr/>
          <p:nvPr/>
        </p:nvPicPr>
        <p:blipFill>
          <a:blip r:embed="rId2"/>
          <a:stretch/>
        </p:blipFill>
        <p:spPr>
          <a:xfrm>
            <a:off x="907200" y="1172520"/>
            <a:ext cx="8265240" cy="435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Scrumban</a:t>
            </a:r>
            <a:endParaRPr lang="en-US" sz="4400" b="0" strike="noStrike" spc="-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504000" y="1082160"/>
            <a:ext cx="9071640" cy="447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All sprints have fixed length.</a:t>
            </a:r>
            <a:endParaRPr lang="en-US" sz="21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Sprint planning meetings are held at the beginning of each sprint to define user stories for backlog. </a:t>
            </a:r>
            <a:endParaRPr lang="en-US" sz="21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Backlog is then maintained throughout the sprint.</a:t>
            </a:r>
            <a:endParaRPr lang="en-US" sz="21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Sprint review meetings are held at the end of each sprint to understand what went right and what went wrong.</a:t>
            </a:r>
            <a:endParaRPr lang="en-US" sz="21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Daily stand-up meetings are held to discuss the action items, blockers, and what's next in the backlog to keep everyone on task and engaged.</a:t>
            </a:r>
            <a:endParaRPr lang="en-US" sz="21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A Kanban board is used to monitor the workflows.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1AA26878-4B8A-4A9A-8C80-4CDEC21484E4}"/>
              </a:ext>
            </a:extLst>
          </p:cNvPr>
          <p:cNvSpPr/>
          <p:nvPr/>
        </p:nvSpPr>
        <p:spPr>
          <a:xfrm>
            <a:off x="444600" y="133776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0" y="0"/>
            <a:ext cx="10080360" cy="567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TextShape 2"/>
          <p:cNvSpPr txBox="1"/>
          <p:nvPr/>
        </p:nvSpPr>
        <p:spPr>
          <a:xfrm>
            <a:off x="5301720" y="414720"/>
            <a:ext cx="3633840" cy="1418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strike="noStrike" spc="-1">
                <a:solidFill>
                  <a:srgbClr val="000000"/>
                </a:solidFill>
                <a:latin typeface="Arial"/>
                <a:ea typeface="DejaVu Sans"/>
              </a:rPr>
              <a:t>Framework Summary</a:t>
            </a:r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0" y="0"/>
            <a:ext cx="4778640" cy="567036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C050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9" name="Picture 4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558720" y="247680"/>
            <a:ext cx="3661560" cy="5175000"/>
          </a:xfrm>
          <a:prstGeom prst="rect">
            <a:avLst/>
          </a:prstGeom>
          <a:ln w="0">
            <a:noFill/>
          </a:ln>
        </p:spPr>
      </p:pic>
      <p:sp>
        <p:nvSpPr>
          <p:cNvPr id="190" name="TextShape 4"/>
          <p:cNvSpPr txBox="1"/>
          <p:nvPr/>
        </p:nvSpPr>
        <p:spPr>
          <a:xfrm>
            <a:off x="5285520" y="2187720"/>
            <a:ext cx="3666240" cy="3067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>
                    <a:alpha val="80000"/>
                  </a:srgbClr>
                </a:solidFill>
                <a:latin typeface="Arial"/>
                <a:ea typeface="DejaVu Sans"/>
              </a:rPr>
              <a:t>Acronyms:</a:t>
            </a:r>
            <a:endParaRPr lang="en-US" sz="16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>
                    <a:alpha val="80000"/>
                  </a:srgbClr>
                </a:solidFill>
                <a:latin typeface="Arial"/>
                <a:ea typeface="DejaVu Sans"/>
              </a:rPr>
              <a:t>SM: Scrum Master</a:t>
            </a:r>
            <a:endParaRPr lang="en-US" sz="16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>
                    <a:alpha val="80000"/>
                  </a:srgbClr>
                </a:solidFill>
                <a:latin typeface="Arial"/>
                <a:ea typeface="DejaVu Sans"/>
              </a:rPr>
              <a:t>PO: Project Owner</a:t>
            </a:r>
            <a:endParaRPr lang="en-US" sz="16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>
                    <a:alpha val="80000"/>
                  </a:srgbClr>
                </a:solidFill>
                <a:latin typeface="Arial"/>
                <a:ea typeface="DejaVu Sans"/>
              </a:rPr>
              <a:t>WIP: Work in Progress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191" name="Line 5"/>
          <p:cNvSpPr/>
          <p:nvPr/>
        </p:nvSpPr>
        <p:spPr>
          <a:xfrm>
            <a:off x="9579600" y="2985120"/>
            <a:ext cx="360" cy="2678040"/>
          </a:xfrm>
          <a:prstGeom prst="line">
            <a:avLst/>
          </a:prstGeom>
          <a:ln w="25400" cap="sq">
            <a:solidFill>
              <a:srgbClr val="4F81BD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32747"/>
            <a:ext cx="907056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Project Execution Tools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444600" y="137520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447480" y="1457280"/>
            <a:ext cx="9431640" cy="33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Asana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LeanKit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nTask Board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Trello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Kanbanize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Monday.com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Project Execution Tools (Cont.)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444600" y="137520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447480" y="1457280"/>
            <a:ext cx="9431640" cy="39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ProProfs Project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Hygger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Bitrix24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MeisterTask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Taskworld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Productboard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Swift Kanban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Project Execution Tools (Cont.)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444600" y="137520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447480" y="1457280"/>
            <a:ext cx="9431640" cy="33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Kanban Tool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Forecast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ProofHub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KanbanFlow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Zoho Projects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Kanbanery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Example 01: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4"/>
          <p:cNvSpPr/>
          <p:nvPr/>
        </p:nvSpPr>
        <p:spPr>
          <a:xfrm>
            <a:off x="504360" y="1267920"/>
            <a:ext cx="9071640" cy="35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Consider the case of Project LaCEM.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This project followed the Scrum framework for its execution.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project was broken down into three different sprints</a:t>
            </a:r>
            <a:endParaRPr lang="en-US" sz="1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Sprint 01: Template Development</a:t>
            </a:r>
            <a:endParaRPr lang="en-US" sz="1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Sprint 02: Content Creation</a:t>
            </a:r>
            <a:endParaRPr lang="en-US" sz="1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Sprint 03: Content Review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Each sprint was initiated by a sprint planning meeting where the project team defined the tasks to be completed using a work breakdown structure (WBS) document.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team held stand-up meetings 2 times a week due to busy schedules.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Additionally, the team met weekly for a professional development session on project management to discuss weekly learning outcomes relating to project management.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Example 02: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4"/>
          <p:cNvSpPr/>
          <p:nvPr/>
        </p:nvSpPr>
        <p:spPr>
          <a:xfrm>
            <a:off x="504360" y="1267920"/>
            <a:ext cx="907164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Following is an example of a Kanban Board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12" name="Picture 4" descr="Graphical user interfac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1567800" y="1695960"/>
            <a:ext cx="6892920" cy="384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Example 03: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504360" y="1267920"/>
            <a:ext cx="907164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Following is an example of a Kanban Board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17" name="Picture 4"/>
          <p:cNvPicPr/>
          <p:nvPr/>
        </p:nvPicPr>
        <p:blipFill>
          <a:blip r:embed="rId2"/>
          <a:stretch/>
        </p:blipFill>
        <p:spPr>
          <a:xfrm>
            <a:off x="1734480" y="1733400"/>
            <a:ext cx="6559560" cy="384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What is Agile?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504000" y="1326600"/>
            <a:ext cx="9070560" cy="411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It is a project management paradigm that 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satisfies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customer through early and continuous delivery.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It uses the idea of delivering a big project in smaller chunks by breaking it up into easily manageable subprojects called “sprints”.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Each sprint contains a finite set of tasks called “user stories”.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goal of each sprint is to have a complete and well-tested deliverable before moving on to the next sprint.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en-US" spc="-1">
              <a:solidFill>
                <a:srgbClr val="000000"/>
              </a:solidFill>
              <a:latin typeface="Arial"/>
              <a:ea typeface="DejaVu Sans"/>
            </a:endParaRPr>
          </a:p>
          <a:p>
            <a:endParaRPr lang="en-US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As the project evolves, the sprints build on each other to eventually deliver a fully functional product or service.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Example 04: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4"/>
          <p:cNvSpPr/>
          <p:nvPr/>
        </p:nvSpPr>
        <p:spPr>
          <a:xfrm>
            <a:off x="504360" y="1267920"/>
            <a:ext cx="907164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Following is an example of a Kanban Board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22" name="Picture 4"/>
          <p:cNvPicPr/>
          <p:nvPr/>
        </p:nvPicPr>
        <p:blipFill>
          <a:blip r:embed="rId2"/>
          <a:stretch/>
        </p:blipFill>
        <p:spPr>
          <a:xfrm>
            <a:off x="1063800" y="1695960"/>
            <a:ext cx="7951320" cy="371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References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504000" y="1172520"/>
            <a:ext cx="9071640" cy="409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What is Agile Project Management?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Project Management in Under 5 - YouTube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Agile : Scrum, Kanban &amp; Scrumban</a:t>
            </a:r>
            <a:endParaRPr lang="en-US" sz="1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br/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Agile Learning Series: Scrum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18 Best Kanban Tools To Use In 2021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What is Agile?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504000" y="1326600"/>
            <a:ext cx="9070560" cy="411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635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AC4D184-CCF5-45F1-BE56-53455D899E80}"/>
              </a:ext>
            </a:extLst>
          </p:cNvPr>
          <p:cNvSpPr/>
          <p:nvPr/>
        </p:nvSpPr>
        <p:spPr>
          <a:xfrm>
            <a:off x="650421" y="1989588"/>
            <a:ext cx="9001850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86B25-A178-4512-A3F0-1EDFD3ECE2A2}"/>
              </a:ext>
            </a:extLst>
          </p:cNvPr>
          <p:cNvSpPr txBox="1"/>
          <p:nvPr/>
        </p:nvSpPr>
        <p:spPr>
          <a:xfrm>
            <a:off x="2777150" y="1553578"/>
            <a:ext cx="57566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Let's image this blue arrow is a project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A312C0-780F-48C0-9092-E3D68D504DC7}"/>
              </a:ext>
            </a:extLst>
          </p:cNvPr>
          <p:cNvSpPr/>
          <p:nvPr/>
        </p:nvSpPr>
        <p:spPr>
          <a:xfrm>
            <a:off x="580313" y="3007776"/>
            <a:ext cx="3039727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F1984-2813-4494-92C1-53E46D2C8562}"/>
              </a:ext>
            </a:extLst>
          </p:cNvPr>
          <p:cNvSpPr txBox="1"/>
          <p:nvPr/>
        </p:nvSpPr>
        <p:spPr>
          <a:xfrm>
            <a:off x="2518295" y="2604089"/>
            <a:ext cx="57566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 Agile we will split this project into sprints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8EF851-09D5-4070-9EAE-0C35F06C603F}"/>
              </a:ext>
            </a:extLst>
          </p:cNvPr>
          <p:cNvSpPr/>
          <p:nvPr/>
        </p:nvSpPr>
        <p:spPr>
          <a:xfrm>
            <a:off x="3807478" y="3007776"/>
            <a:ext cx="1282357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D5E0EB1-744D-4169-B02D-F796AAA9CE8C}"/>
              </a:ext>
            </a:extLst>
          </p:cNvPr>
          <p:cNvSpPr/>
          <p:nvPr/>
        </p:nvSpPr>
        <p:spPr>
          <a:xfrm>
            <a:off x="5299856" y="3007775"/>
            <a:ext cx="2414405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57CE17-096A-47C5-BAD6-D9B768B573E4}"/>
              </a:ext>
            </a:extLst>
          </p:cNvPr>
          <p:cNvSpPr/>
          <p:nvPr/>
        </p:nvSpPr>
        <p:spPr>
          <a:xfrm>
            <a:off x="7832740" y="3007776"/>
            <a:ext cx="1821427" cy="490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80B63-E1B3-433E-B2CB-FA3582F238DE}"/>
              </a:ext>
            </a:extLst>
          </p:cNvPr>
          <p:cNvSpPr txBox="1"/>
          <p:nvPr/>
        </p:nvSpPr>
        <p:spPr>
          <a:xfrm>
            <a:off x="1892749" y="3643826"/>
            <a:ext cx="6381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Each sprint will be composed of tasks called "user stories"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ABC89F-F16C-42D3-B509-1216FE5C1867}"/>
              </a:ext>
            </a:extLst>
          </p:cNvPr>
          <p:cNvSpPr/>
          <p:nvPr/>
        </p:nvSpPr>
        <p:spPr>
          <a:xfrm>
            <a:off x="585639" y="4069062"/>
            <a:ext cx="3039727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16EF379-CA3C-4F67-A1D1-84576E726127}"/>
              </a:ext>
            </a:extLst>
          </p:cNvPr>
          <p:cNvSpPr/>
          <p:nvPr/>
        </p:nvSpPr>
        <p:spPr>
          <a:xfrm>
            <a:off x="3812534" y="4069062"/>
            <a:ext cx="1282357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3358B06-FE1E-44EF-888D-05F3E9433175}"/>
              </a:ext>
            </a:extLst>
          </p:cNvPr>
          <p:cNvSpPr/>
          <p:nvPr/>
        </p:nvSpPr>
        <p:spPr>
          <a:xfrm>
            <a:off x="5304787" y="4069061"/>
            <a:ext cx="2414405" cy="4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23976DF-B07F-47CD-BD47-3E2D63715495}"/>
              </a:ext>
            </a:extLst>
          </p:cNvPr>
          <p:cNvSpPr/>
          <p:nvPr/>
        </p:nvSpPr>
        <p:spPr>
          <a:xfrm>
            <a:off x="7837458" y="4069062"/>
            <a:ext cx="1821427" cy="490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AB9A9-E5C7-4FD0-824A-A5E789E15C0A}"/>
              </a:ext>
            </a:extLst>
          </p:cNvPr>
          <p:cNvSpPr txBox="1"/>
          <p:nvPr/>
        </p:nvSpPr>
        <p:spPr>
          <a:xfrm>
            <a:off x="1343033" y="4468074"/>
            <a:ext cx="15626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User story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8D996-5650-44D9-AE94-F29CB0586BA3}"/>
              </a:ext>
            </a:extLst>
          </p:cNvPr>
          <p:cNvSpPr txBox="1"/>
          <p:nvPr/>
        </p:nvSpPr>
        <p:spPr>
          <a:xfrm>
            <a:off x="3648902" y="4468073"/>
            <a:ext cx="16488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10D6A-921D-4534-8E93-80E95A1D8050}"/>
              </a:ext>
            </a:extLst>
          </p:cNvPr>
          <p:cNvSpPr txBox="1"/>
          <p:nvPr/>
        </p:nvSpPr>
        <p:spPr>
          <a:xfrm>
            <a:off x="5653112" y="4468072"/>
            <a:ext cx="16381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A283F9-4D44-499E-9A9F-9FB88D6B014F}"/>
              </a:ext>
            </a:extLst>
          </p:cNvPr>
          <p:cNvSpPr txBox="1"/>
          <p:nvPr/>
        </p:nvSpPr>
        <p:spPr>
          <a:xfrm>
            <a:off x="7910478" y="4500397"/>
            <a:ext cx="16704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User story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3A2CA-1045-4346-861C-9209BC219137}"/>
              </a:ext>
            </a:extLst>
          </p:cNvPr>
          <p:cNvSpPr txBox="1"/>
          <p:nvPr/>
        </p:nvSpPr>
        <p:spPr>
          <a:xfrm>
            <a:off x="1524411" y="306459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Sprint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E3942-963D-439F-99ED-30694808F822}"/>
              </a:ext>
            </a:extLst>
          </p:cNvPr>
          <p:cNvSpPr txBox="1"/>
          <p:nvPr/>
        </p:nvSpPr>
        <p:spPr>
          <a:xfrm>
            <a:off x="3932568" y="306997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Sprint 2</a:t>
            </a:r>
            <a:endParaRPr lang="en-US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F6794-C8A3-419D-B595-1864943C9909}"/>
              </a:ext>
            </a:extLst>
          </p:cNvPr>
          <p:cNvSpPr txBox="1"/>
          <p:nvPr/>
        </p:nvSpPr>
        <p:spPr>
          <a:xfrm>
            <a:off x="5969103" y="306458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Sprint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D721A-133F-4749-B112-849330BB2157}"/>
              </a:ext>
            </a:extLst>
          </p:cNvPr>
          <p:cNvSpPr txBox="1"/>
          <p:nvPr/>
        </p:nvSpPr>
        <p:spPr>
          <a:xfrm>
            <a:off x="8199594" y="30699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Sprint 4</a:t>
            </a:r>
          </a:p>
        </p:txBody>
      </p:sp>
    </p:spTree>
    <p:extLst>
      <p:ext uri="{BB962C8B-B14F-4D97-AF65-F5344CB8AC3E}">
        <p14:creationId xmlns:p14="http://schemas.microsoft.com/office/powerpoint/2010/main" val="189116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Why it is </a:t>
            </a:r>
            <a:r>
              <a:rPr lang="en-US" sz="4400" spc="-1" dirty="0">
                <a:solidFill>
                  <a:srgbClr val="000000"/>
                </a:solidFill>
                <a:latin typeface="Arial"/>
                <a:ea typeface="DejaVu Sans"/>
              </a:rPr>
              <a:t>Important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450000" y="109368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460080" y="1318320"/>
            <a:ext cx="9128880" cy="338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Often projects get too complicated to plan all at once.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Customers want to see what they are paying for as soon as possible.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Agile allows one to break up a complicated project into small easily manageable parts through sprints.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468506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Agile Frameworks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444600" y="133776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441000" y="1457280"/>
            <a:ext cx="9134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504000" y="1512360"/>
            <a:ext cx="9273600" cy="32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Scrum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Kanban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Scrumban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Scrum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Picture 4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563400" y="423360"/>
            <a:ext cx="8953200" cy="494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Scrum Roles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4"/>
          <p:cNvPicPr/>
          <p:nvPr/>
        </p:nvPicPr>
        <p:blipFill>
          <a:blip r:embed="rId2"/>
          <a:stretch/>
        </p:blipFill>
        <p:spPr>
          <a:xfrm>
            <a:off x="619560" y="1172520"/>
            <a:ext cx="8840520" cy="435924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3">
            <a:extLst>
              <a:ext uri="{FF2B5EF4-FFF2-40B4-BE49-F238E27FC236}">
                <a16:creationId xmlns:a16="http://schemas.microsoft.com/office/drawing/2014/main" id="{FC3BE63B-4A24-49E9-9CC2-152DB38E373E}"/>
              </a:ext>
            </a:extLst>
          </p:cNvPr>
          <p:cNvSpPr/>
          <p:nvPr/>
        </p:nvSpPr>
        <p:spPr>
          <a:xfrm>
            <a:off x="444600" y="1014526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Scrum Board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Picture 4"/>
          <p:cNvPicPr/>
          <p:nvPr/>
        </p:nvPicPr>
        <p:blipFill>
          <a:blip r:embed="rId2"/>
          <a:stretch/>
        </p:blipFill>
        <p:spPr>
          <a:xfrm>
            <a:off x="1482120" y="1172520"/>
            <a:ext cx="7115040" cy="435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Kanban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04000" y="1172520"/>
            <a:ext cx="9071640" cy="42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This framework is based on continuous workflow.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There are no sprint planning meetings.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Product owner maintains a small subset of high priority stories which then is handed down to the project team.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Reviews are done when a task is ready for delivery.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Daily stand-up meetings are held to discuss the action items, blockers, and what's next in the backlog to keep everyone on task and engaged.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Kanban board is used to monitor workflows.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934CBA0C-A152-40EA-9972-CB130693B87B}"/>
              </a:ext>
            </a:extLst>
          </p:cNvPr>
          <p:cNvSpPr/>
          <p:nvPr/>
        </p:nvSpPr>
        <p:spPr>
          <a:xfrm>
            <a:off x="444600" y="1337760"/>
            <a:ext cx="9128880" cy="770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579</Words>
  <Application>Microsoft Office PowerPoint</Application>
  <PresentationFormat>Custom</PresentationFormat>
  <Paragraphs>133</Paragraphs>
  <Slides>21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0x0000EDF</dc:creator>
  <dc:description/>
  <cp:lastModifiedBy/>
  <cp:revision>58</cp:revision>
  <dcterms:created xsi:type="dcterms:W3CDTF">2021-07-23T13:39:50Z</dcterms:created>
  <dcterms:modified xsi:type="dcterms:W3CDTF">2021-08-20T15:28:07Z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20</vt:i4>
  </property>
</Properties>
</file>